
<file path=[Content_Types].xml><?xml version="1.0" encoding="utf-8"?>
<Types xmlns="http://schemas.openxmlformats.org/package/2006/content-types">
  <Default Extension="emf" ContentType="image/x-emf"/>
  <Default Extension="glb" ContentType="model/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theme/theme2.xml" ContentType="application/vnd.openxmlformats-officedocument.theme+xml"/>
  <Override PartName="/ppt/theme/theme3.xml" ContentType="application/vnd.openxmlformats-officedocument.theme+xml"/>
  <Override PartName="/ppt/ink/ink26.xml" ContentType="application/inkml+xml"/>
  <Override PartName="/ppt/ink/ink27.xml" ContentType="application/inkml+xml"/>
  <Override PartName="/ppt/notesSlides/notesSlide1.xml" ContentType="application/vnd.openxmlformats-officedocument.presentationml.notesSlide+xml"/>
  <Override PartName="/ppt/ink/ink28.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handoutMasterIdLst>
    <p:handoutMasterId r:id="rId11"/>
  </p:handoutMasterIdLst>
  <p:sldIdLst>
    <p:sldId id="256" r:id="rId5"/>
    <p:sldId id="258" r:id="rId6"/>
    <p:sldId id="262" r:id="rId7"/>
    <p:sldId id="261"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991" autoAdjust="0"/>
  </p:normalViewPr>
  <p:slideViewPr>
    <p:cSldViewPr snapToGrid="0">
      <p:cViewPr varScale="1">
        <p:scale>
          <a:sx n="86" d="100"/>
          <a:sy n="86" d="100"/>
        </p:scale>
        <p:origin x="350" y="72"/>
      </p:cViewPr>
      <p:guideLst/>
    </p:cSldViewPr>
  </p:slideViewPr>
  <p:notesTextViewPr>
    <p:cViewPr>
      <p:scale>
        <a:sx n="3" d="2"/>
        <a:sy n="3" d="2"/>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2EB3A6-08F9-4620-96BB-0C59FDA56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D717414-ECF7-48A5-9775-6A5AD38BEC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5E7C94-16A4-4054-B652-7DD2A812D30D}" type="datetimeFigureOut">
              <a:rPr lang="en-US" smtClean="0"/>
              <a:t>2021-03-05</a:t>
            </a:fld>
            <a:endParaRPr lang="en-US" dirty="0"/>
          </a:p>
        </p:txBody>
      </p:sp>
      <p:sp>
        <p:nvSpPr>
          <p:cNvPr id="4" name="Footer Placeholder 3">
            <a:extLst>
              <a:ext uri="{FF2B5EF4-FFF2-40B4-BE49-F238E27FC236}">
                <a16:creationId xmlns:a16="http://schemas.microsoft.com/office/drawing/2014/main" id="{6CACCEB4-8612-47D3-8652-8C9DFFA35D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B3FDD38-4641-4FC3-8E55-8E63F15635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8AF883-18B4-4A93-BDB7-2847AFC7C0AB}" type="slidenum">
              <a:rPr lang="en-US" smtClean="0"/>
              <a:t>‹#›</a:t>
            </a:fld>
            <a:endParaRPr lang="en-US" dirty="0"/>
          </a:p>
        </p:txBody>
      </p:sp>
    </p:spTree>
    <p:extLst>
      <p:ext uri="{BB962C8B-B14F-4D97-AF65-F5344CB8AC3E}">
        <p14:creationId xmlns:p14="http://schemas.microsoft.com/office/powerpoint/2010/main" val="40862356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268618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12957816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9.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4.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6.xml"/><Relationship Id="rId7" Type="http://schemas.openxmlformats.org/officeDocument/2006/relationships/customXml" Target="../ink/ink1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9.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2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Tree>
    <p:extLst>
      <p:ext uri="{BB962C8B-B14F-4D97-AF65-F5344CB8AC3E}">
        <p14:creationId xmlns:p14="http://schemas.microsoft.com/office/powerpoint/2010/main" val="700712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067D9-9E44-4E2F-BB85-39F25AF8A996}"/>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4" name="Footer Placeholder 3">
            <a:extLst>
              <a:ext uri="{FF2B5EF4-FFF2-40B4-BE49-F238E27FC236}">
                <a16:creationId xmlns:a16="http://schemas.microsoft.com/office/drawing/2014/main" id="{D0695C9A-F3D4-4CAF-BD9C-9A781B281D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43D576E-E81F-4A82-BCA1-6B1E01BA5B4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9980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60874-81B9-450F-B82A-8EB5D1206CDC}"/>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3" name="Footer Placeholder 2">
            <a:extLst>
              <a:ext uri="{FF2B5EF4-FFF2-40B4-BE49-F238E27FC236}">
                <a16:creationId xmlns:a16="http://schemas.microsoft.com/office/drawing/2014/main" id="{3CF7C3AE-3A6B-4C8B-B32A-82D82E5967F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DF9F8A-E694-41C4-963B-E3E4EC703FD4}"/>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051892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2C95-0AD4-4269-8C2B-C4797C4EC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06414-765F-4A8B-92F6-D0646CCCAB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5ECD27-EF94-470B-8EFE-BDD4BAA71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20F99-C49A-4BDA-8E4E-70AA217962BD}"/>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6" name="Footer Placeholder 5">
            <a:extLst>
              <a:ext uri="{FF2B5EF4-FFF2-40B4-BE49-F238E27FC236}">
                <a16:creationId xmlns:a16="http://schemas.microsoft.com/office/drawing/2014/main" id="{F4BE342F-D088-48DF-BF68-ED3DCA16FF4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FB5186-5A08-4217-B8C8-E3C89DE5651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882991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0A0E-257C-428F-8220-4F7319A3E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ACFB04-60BA-40B2-9683-87578BD0D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90FF038-F1C0-4D94-B562-F30100354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4D5EB-717A-432F-9FCB-41F026C35E99}"/>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6" name="Footer Placeholder 5">
            <a:extLst>
              <a:ext uri="{FF2B5EF4-FFF2-40B4-BE49-F238E27FC236}">
                <a16:creationId xmlns:a16="http://schemas.microsoft.com/office/drawing/2014/main" id="{1FA96424-0E11-4259-9FFE-96E424A214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324721-6543-486D-A232-9E51E9FB47D6}"/>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002930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A876-E09F-447C-AC70-6256157224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81AE2-C534-4018-8D54-BFAC1D2E4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E8180-78B8-4034-88AA-BF38D54756A7}"/>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5" name="Footer Placeholder 4">
            <a:extLst>
              <a:ext uri="{FF2B5EF4-FFF2-40B4-BE49-F238E27FC236}">
                <a16:creationId xmlns:a16="http://schemas.microsoft.com/office/drawing/2014/main" id="{E902CEA7-6339-43F1-8258-E91DD61E27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BB3B7F-3DD1-4A58-A7A1-90D3371C9DD8}"/>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542961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48BB54-5323-4DD3-9DB8-5CA26A5171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40E1A9-E35B-44AB-8190-B6A7A068DB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AF8D8-7764-4D06-AE50-0B151AE659FB}"/>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5" name="Footer Placeholder 4">
            <a:extLst>
              <a:ext uri="{FF2B5EF4-FFF2-40B4-BE49-F238E27FC236}">
                <a16:creationId xmlns:a16="http://schemas.microsoft.com/office/drawing/2014/main" id="{2022F050-008F-40E2-AA46-8DD0CD8CBA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663763-705B-464F-AB8B-F02AFAC92A8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468712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pic>
        <p:nvPicPr>
          <p:cNvPr id="11" name="Picture 10">
            <a:extLst>
              <a:ext uri="{FF2B5EF4-FFF2-40B4-BE49-F238E27FC236}">
                <a16:creationId xmlns:a16="http://schemas.microsoft.com/office/drawing/2014/main" id="{BD312742-FF8F-405A-9B03-FA3BE36135F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a:blip r:embed="rId13"/>
            <a:stretch>
              <a:fillRect/>
            </a:stretch>
          </a:blipFill>
        </p:spPr>
      </p:pic>
      <p:sp>
        <p:nvSpPr>
          <p:cNvPr id="2" name="Title 1">
            <a:extLst>
              <a:ext uri="{FF2B5EF4-FFF2-40B4-BE49-F238E27FC236}">
                <a16:creationId xmlns:a16="http://schemas.microsoft.com/office/drawing/2014/main" id="{1FD6E10E-EE53-4F56-A34D-E5DD19FEEC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0870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1" name="Subtitle 2">
            <a:extLst>
              <a:ext uri="{FF2B5EF4-FFF2-40B4-BE49-F238E27FC236}">
                <a16:creationId xmlns:a16="http://schemas.microsoft.com/office/drawing/2014/main" id="{34C0FACC-90E6-4A01-8792-8FA91B7D3E15}"/>
              </a:ext>
            </a:extLst>
          </p:cNvPr>
          <p:cNvSpPr>
            <a:spLocks noGrp="1"/>
          </p:cNvSpPr>
          <p:nvPr>
            <p:ph type="subTitle" idx="1" hasCustomPrompt="1"/>
          </p:nvPr>
        </p:nvSpPr>
        <p:spPr>
          <a:xfrm>
            <a:off x="963827" y="2543436"/>
            <a:ext cx="3760738" cy="4021205"/>
          </a:xfrm>
        </p:spPr>
        <p:txBody>
          <a:bodyPr>
            <a:normAutofit/>
          </a:bodyPr>
          <a:lstStyle>
            <a:lvl1pPr marL="0" indent="0" algn="l">
              <a:lnSpc>
                <a:spcPct val="110000"/>
              </a:lnSpc>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Power for the computers and scientific instruments onboard is provided by two 2.45 x 7.56m solar panels. The power generated by the panels is also used to charge six nickel-hydrogen batteries that provide power to the spacecraft for about 25 minutes per orbit while Hubble flies through the Earth’s shadow.</a:t>
            </a:r>
          </a:p>
        </p:txBody>
      </p:sp>
      <p:sp>
        <p:nvSpPr>
          <p:cNvPr id="12" name="Title 1">
            <a:extLst>
              <a:ext uri="{FF2B5EF4-FFF2-40B4-BE49-F238E27FC236}">
                <a16:creationId xmlns:a16="http://schemas.microsoft.com/office/drawing/2014/main" id="{884C55E0-4986-474A-BC74-1B4E8A2F7D16}"/>
              </a:ext>
            </a:extLst>
          </p:cNvPr>
          <p:cNvSpPr>
            <a:spLocks noGrp="1"/>
          </p:cNvSpPr>
          <p:nvPr>
            <p:ph type="ctrTitle" hasCustomPrompt="1"/>
          </p:nvPr>
        </p:nvSpPr>
        <p:spPr>
          <a:xfrm>
            <a:off x="963827" y="192143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SOLAR PANELS</a:t>
            </a:r>
          </a:p>
        </p:txBody>
      </p:sp>
      <p:grpSp>
        <p:nvGrpSpPr>
          <p:cNvPr id="14" name="Group 13">
            <a:extLst>
              <a:ext uri="{FF2B5EF4-FFF2-40B4-BE49-F238E27FC236}">
                <a16:creationId xmlns:a16="http://schemas.microsoft.com/office/drawing/2014/main" id="{27E37D6D-34CE-4FE3-A6C6-4FC22C72F7A0}"/>
              </a:ext>
            </a:extLst>
          </p:cNvPr>
          <p:cNvGrpSpPr/>
          <p:nvPr userDrawn="1"/>
        </p:nvGrpSpPr>
        <p:grpSpPr>
          <a:xfrm>
            <a:off x="1013641" y="2259110"/>
            <a:ext cx="5513866" cy="276225"/>
            <a:chOff x="1557338" y="1458610"/>
            <a:chExt cx="5513866" cy="276225"/>
          </a:xfrm>
        </p:grpSpPr>
        <p:cxnSp>
          <p:nvCxnSpPr>
            <p:cNvPr id="15" name="Straight Connector 14">
              <a:extLst>
                <a:ext uri="{FF2B5EF4-FFF2-40B4-BE49-F238E27FC236}">
                  <a16:creationId xmlns:a16="http://schemas.microsoft.com/office/drawing/2014/main" id="{71CBDA1B-9FA8-429D-A07D-655D394A1C7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FBA15E-A7E6-483D-9298-EC007237A7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48692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705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7527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12A5-4A94-4AD1-8E4A-1EA129F98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E6721-7958-497F-BDBF-202EA49F19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C0A16-F783-4588-B672-5058DF08C081}"/>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5" name="Footer Placeholder 4">
            <a:extLst>
              <a:ext uri="{FF2B5EF4-FFF2-40B4-BE49-F238E27FC236}">
                <a16:creationId xmlns:a16="http://schemas.microsoft.com/office/drawing/2014/main" id="{BD350778-6411-40BC-969D-A8D237EDD2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D5302-3190-447A-93C9-69054625D96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67634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55D5-7F7F-4923-B13A-FB14C90798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DA3E33-C1C5-4903-B6A0-5DCA0E5DA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CEEB41-7B20-4E9D-854C-61E519F596A9}"/>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5" name="Footer Placeholder 4">
            <a:extLst>
              <a:ext uri="{FF2B5EF4-FFF2-40B4-BE49-F238E27FC236}">
                <a16:creationId xmlns:a16="http://schemas.microsoft.com/office/drawing/2014/main" id="{B15B4E84-AF49-469B-BA25-009B696C4D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771073-1660-4665-AD08-B1F6EEEC6D09}"/>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4231826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4BBC-F386-4C51-801D-CF55F338F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1EA36-CB65-4957-AC4D-117C8B55F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1E4BF-C484-4876-8267-5595D1433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481A05-B3B3-484A-B9A2-C693BFC1850D}"/>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6" name="Footer Placeholder 5">
            <a:extLst>
              <a:ext uri="{FF2B5EF4-FFF2-40B4-BE49-F238E27FC236}">
                <a16:creationId xmlns:a16="http://schemas.microsoft.com/office/drawing/2014/main" id="{C4A2926F-1DF1-4A3A-B966-52626B39B8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9902F3-1A49-445A-A094-55BF9A3AAF1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26650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F405-2652-4BEF-A9E4-BCBF252A1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98658-AC9F-419A-9D28-703117D9C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BF43B-ACB8-4022-9478-4B58FB2AC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47381A-DF82-4E57-86F2-79DDC1FDB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95A9D4-5434-4053-BEF7-D8D6112F68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2203A2-768C-4C32-B8C9-5731FBE96FE5}"/>
              </a:ext>
            </a:extLst>
          </p:cNvPr>
          <p:cNvSpPr>
            <a:spLocks noGrp="1"/>
          </p:cNvSpPr>
          <p:nvPr>
            <p:ph type="dt" sz="half" idx="10"/>
          </p:nvPr>
        </p:nvSpPr>
        <p:spPr/>
        <p:txBody>
          <a:bodyPr/>
          <a:lstStyle/>
          <a:p>
            <a:fld id="{9A6BF23A-3D24-42D3-8F1A-75A13C888DEA}" type="datetimeFigureOut">
              <a:rPr lang="en-US" smtClean="0"/>
              <a:t>2021-03-05</a:t>
            </a:fld>
            <a:endParaRPr lang="en-US" dirty="0"/>
          </a:p>
        </p:txBody>
      </p:sp>
      <p:sp>
        <p:nvSpPr>
          <p:cNvPr id="8" name="Footer Placeholder 7">
            <a:extLst>
              <a:ext uri="{FF2B5EF4-FFF2-40B4-BE49-F238E27FC236}">
                <a16:creationId xmlns:a16="http://schemas.microsoft.com/office/drawing/2014/main" id="{217F5DD0-FF5E-4C8E-BF51-AAA6F15FFC4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CB89CD3-37F2-4CFC-B1A1-89865714554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78450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2021-03-05</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o.microsoft.com/fwlink/?linkid=856846" TargetMode="External"/><Relationship Id="rId2" Type="http://schemas.openxmlformats.org/officeDocument/2006/relationships/hyperlink" Target="https://go.microsoft.com/fwlink/?linkid=856845"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4" Type="http://schemas.openxmlformats.org/officeDocument/2006/relationships/customXml" Target="../ink/ink2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10" Type="http://schemas.openxmlformats.org/officeDocument/2006/relationships/image" Target="../media/image8.png"/><Relationship Id="rId4" Type="http://schemas.openxmlformats.org/officeDocument/2006/relationships/customXml" Target="../ink/ink27.xml"/><Relationship Id="rId9" Type="http://schemas.openxmlformats.org/officeDocument/2006/relationships/image" Target="../media/image11.emf"/></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ustomXml" Target="../ink/ink28.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5CE1E26-F327-4E29-A88F-28FD89D74C0F}"/>
              </a:ext>
            </a:extLst>
          </p:cNvPr>
          <p:cNvSpPr txBox="1">
            <a:spLocks/>
          </p:cNvSpPr>
          <p:nvPr/>
        </p:nvSpPr>
        <p:spPr>
          <a:xfrm>
            <a:off x="214874" y="2619875"/>
            <a:ext cx="9144000"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dirty="0"/>
              <a:t>About this deck</a:t>
            </a:r>
          </a:p>
        </p:txBody>
      </p:sp>
      <p:sp>
        <p:nvSpPr>
          <p:cNvPr id="6" name="Subtitle 2">
            <a:extLst>
              <a:ext uri="{FF2B5EF4-FFF2-40B4-BE49-F238E27FC236}">
                <a16:creationId xmlns:a16="http://schemas.microsoft.com/office/drawing/2014/main" id="{75391B8C-35E3-4CD3-80EA-927BBA230F9A}"/>
              </a:ext>
            </a:extLst>
          </p:cNvPr>
          <p:cNvSpPr txBox="1">
            <a:spLocks/>
          </p:cNvSpPr>
          <p:nvPr/>
        </p:nvSpPr>
        <p:spPr>
          <a:xfrm>
            <a:off x="214874" y="3241878"/>
            <a:ext cx="3760738" cy="1912013"/>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hlinkClick r:id="rId2"/>
              </a:rPr>
              <a:t>Office subscribers</a:t>
            </a:r>
            <a:r>
              <a:rPr lang="en-US" dirty="0"/>
              <a:t> can add 3D models to documents and rotate the angle to show the right view. If you don’t have a subscription, the document simply shows a single view.</a:t>
            </a:r>
          </a:p>
          <a:p>
            <a:r>
              <a:rPr lang="en-US" dirty="0"/>
              <a:t>This template includes examples of different views of the same 3D model. Try adjusting the views or adding in new models. </a:t>
            </a:r>
            <a:r>
              <a:rPr lang="en-US" u="sng" dirty="0">
                <a:hlinkClick r:id="rId3"/>
              </a:rPr>
              <a:t>Learn how</a:t>
            </a:r>
            <a:endParaRPr lang="en-US" u="sng" dirty="0"/>
          </a:p>
        </p:txBody>
      </p:sp>
      <mc:AlternateContent xmlns:mc="http://schemas.openxmlformats.org/markup-compatibility/2006">
        <mc:Choice xmlns:am3d="http://schemas.microsoft.com/office/drawing/2017/model3d" Requires="am3d">
          <p:graphicFrame>
            <p:nvGraphicFramePr>
              <p:cNvPr id="7" name="3D Model 6" descr="Hubble telescope in space">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1707341619"/>
                  </p:ext>
                </p:extLst>
              </p:nvPr>
            </p:nvGraphicFramePr>
            <p:xfrm>
              <a:off x="4347382" y="-969161"/>
              <a:ext cx="9175484" cy="10288913"/>
            </p:xfrm>
            <a:graphic>
              <a:graphicData uri="http://schemas.microsoft.com/office/drawing/2017/model3d">
                <am3d:model3d r:embed="rId4">
                  <am3d:spPr>
                    <a:xfrm>
                      <a:off x="0" y="0"/>
                      <a:ext cx="9175484" cy="10288913"/>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9410996" ay="-1452218" az="10203455"/>
                    <am3d:postTrans dx="0" dy="0" dz="0"/>
                  </am3d:trans>
                  <am3d:raster rName="Office3DRenderer" rVer="16.0.8326">
                    <am3d:blip r:embed="rId5"/>
                  </am3d:raster>
                  <am3d:objViewport viewportSz="10700736"/>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7" name="3D Model 6" descr="Hubble telescope in space">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5"/>
              <a:stretch>
                <a:fillRect/>
              </a:stretch>
            </p:blipFill>
            <p:spPr>
              <a:xfrm>
                <a:off x="4347382" y="-969161"/>
                <a:ext cx="9175484" cy="10288913"/>
              </a:xfrm>
              <a:prstGeom prst="rect">
                <a:avLst/>
              </a:prstGeom>
            </p:spPr>
          </p:pic>
        </mc:Fallback>
      </mc:AlternateContent>
      <p:cxnSp>
        <p:nvCxnSpPr>
          <p:cNvPr id="10" name="Straight Connector 9">
            <a:extLst>
              <a:ext uri="{FF2B5EF4-FFF2-40B4-BE49-F238E27FC236}">
                <a16:creationId xmlns:a16="http://schemas.microsoft.com/office/drawing/2014/main" id="{8DD09D74-9705-41D5-A824-7DDFCB3501D4}"/>
              </a:ext>
              <a:ext uri="{C183D7F6-B498-43B3-948B-1728B52AA6E4}">
                <adec:decorative xmlns:adec="http://schemas.microsoft.com/office/drawing/2017/decorative" val="1"/>
              </a:ext>
            </a:extLst>
          </p:cNvPr>
          <p:cNvCxnSpPr>
            <a:cxnSpLocks/>
          </p:cNvCxnSpPr>
          <p:nvPr/>
        </p:nvCxnSpPr>
        <p:spPr>
          <a:xfrm>
            <a:off x="264688" y="3087962"/>
            <a:ext cx="371092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01660A54-0802-43EA-85D4-234D7F26A57C}"/>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418240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a:xfrm>
            <a:off x="932985" y="1891797"/>
            <a:ext cx="9144000" cy="495232"/>
          </a:xfrm>
        </p:spPr>
        <p:txBody>
          <a:bodyPr/>
          <a:lstStyle/>
          <a:p>
            <a:r>
              <a:rPr lang="en-US" dirty="0"/>
              <a:t>SOLAR PANELS</a:t>
            </a:r>
          </a:p>
        </p:txBody>
      </p:sp>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932984" y="2480849"/>
            <a:ext cx="3762375" cy="4021205"/>
          </a:xfrm>
        </p:spPr>
        <p:txBody>
          <a:bodyPr/>
          <a:lstStyle/>
          <a:p>
            <a:pPr>
              <a:lnSpc>
                <a:spcPct val="110000"/>
              </a:lnSpc>
            </a:pPr>
            <a:r>
              <a:rPr lang="en-US" dirty="0"/>
              <a:t>Named after the famous American astronomer Edwin Hubble, the Hubble telescope is powered by six nickel-hydrogen batteries, which provide power to the spacecraft during orbit while it flies through the Earth’s shadow. The scientific instrumentation and onboard computers draw approximately 2800 watts, which are charged by two 2.45 x 7.56m solar panels.</a:t>
            </a:r>
          </a:p>
        </p:txBody>
      </p:sp>
      <mc:AlternateContent xmlns:mc="http://schemas.openxmlformats.org/markup-compatibility/2006">
        <mc:Choice xmlns:am3d="http://schemas.microsoft.com/office/drawing/2017/model3d" Requires="am3d">
          <p:graphicFrame>
            <p:nvGraphicFramePr>
              <p:cNvPr id="6" name="3D Model 5" descr="Front elevation of Hubble telescope that is powered by six nickel-hydrogen batteries, which provide power to the spacecraft during orbit">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3778279860"/>
                  </p:ext>
                </p:extLst>
              </p:nvPr>
            </p:nvGraphicFramePr>
            <p:xfrm>
              <a:off x="4264093" y="-3967423"/>
              <a:ext cx="8259059" cy="12683838"/>
            </p:xfrm>
            <a:graphic>
              <a:graphicData uri="http://schemas.microsoft.com/office/drawing/2017/model3d">
                <am3d:model3d r:embed="rId2">
                  <am3d:spPr>
                    <a:xfrm>
                      <a:off x="0" y="0"/>
                      <a:ext cx="8259059" cy="12683838"/>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5400001"/>
                    <am3d:postTrans dx="0" dy="0" dz="0"/>
                  </am3d:trans>
                  <am3d:raster rName="Office3DRenderer" rVer="16.0.8326">
                    <am3d:blip r:embed="rId3"/>
                  </am3d:raster>
                  <am3d:objViewport viewportSz="15494873"/>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6" name="3D Model 5" descr="Front elevation of Hubble telescope that is powered by six nickel-hydrogen batteries, which provide power to the spacecraft during orbit">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3"/>
              <a:stretch>
                <a:fillRect/>
              </a:stretch>
            </p:blipFill>
            <p:spPr>
              <a:xfrm>
                <a:off x="4264093" y="-3967423"/>
                <a:ext cx="8259059" cy="1268383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838395" y="7372005"/>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6"/>
              <a:stretch>
                <a:fillRect/>
              </a:stretch>
            </p:blipFill>
            <p:spPr>
              <a:xfrm>
                <a:off x="3829395" y="7363005"/>
                <a:ext cx="18000" cy="27360"/>
              </a:xfrm>
              <a:prstGeom prst="rect">
                <a:avLst/>
              </a:prstGeom>
            </p:spPr>
          </p:pic>
        </mc:Fallback>
      </mc:AlternateContent>
      <p:cxnSp>
        <p:nvCxnSpPr>
          <p:cNvPr id="12" name="Straight Connector 11">
            <a:extLst>
              <a:ext uri="{FF2B5EF4-FFF2-40B4-BE49-F238E27FC236}">
                <a16:creationId xmlns:a16="http://schemas.microsoft.com/office/drawing/2014/main" id="{54417E9A-885B-4AB5-82EC-43B6D9F71BAD}"/>
              </a:ext>
              <a:ext uri="{C183D7F6-B498-43B3-948B-1728B52AA6E4}">
                <adec:decorative xmlns:adec="http://schemas.microsoft.com/office/drawing/2017/decorative" val="1"/>
              </a:ext>
            </a:extLst>
          </p:cNvPr>
          <p:cNvCxnSpPr>
            <a:cxnSpLocks/>
          </p:cNvCxnSpPr>
          <p:nvPr/>
        </p:nvCxnSpPr>
        <p:spPr>
          <a:xfrm>
            <a:off x="966323" y="2358454"/>
            <a:ext cx="43968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0" name="Picture 9" descr="Encircled red dot">
            <a:extLst>
              <a:ext uri="{FF2B5EF4-FFF2-40B4-BE49-F238E27FC236}">
                <a16:creationId xmlns:a16="http://schemas.microsoft.com/office/drawing/2014/main" id="{A6F0F6E8-910C-4141-A329-EB9A06232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5041" y="2228044"/>
            <a:ext cx="276225" cy="276225"/>
          </a:xfrm>
          <a:prstGeom prst="rect">
            <a:avLst/>
          </a:prstGeom>
        </p:spPr>
      </p:pic>
    </p:spTree>
    <p:extLst>
      <p:ext uri="{BB962C8B-B14F-4D97-AF65-F5344CB8AC3E}">
        <p14:creationId xmlns:p14="http://schemas.microsoft.com/office/powerpoint/2010/main" val="290900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a:xfrm>
            <a:off x="1524000" y="1122363"/>
            <a:ext cx="9144000" cy="495232"/>
          </a:xfrm>
        </p:spPr>
        <p:txBody>
          <a:bodyPr/>
          <a:lstStyle/>
          <a:p>
            <a:r>
              <a:rPr lang="en-US" dirty="0"/>
              <a:t>COMMUNICATIONS ANTENNAS</a:t>
            </a:r>
          </a:p>
        </p:txBody>
      </p:sp>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1523999" y="1711415"/>
            <a:ext cx="3762375" cy="4021205"/>
          </a:xfrm>
        </p:spPr>
        <p:txBody>
          <a:bodyPr/>
          <a:lstStyle/>
          <a:p>
            <a:pPr>
              <a:lnSpc>
                <a:spcPct val="110000"/>
              </a:lnSpc>
            </a:pPr>
            <a:r>
              <a:rPr lang="en-US" dirty="0"/>
              <a:t>On-board the Hubble telescope are two identical  S-Band transmitters. In 1998 one of the transmitters failed, however the secondary transmitter has kept up with the extra load by rotating the telescope to maintain communication. The radio waves converted from the solid-state recording system are sent to a NASA communication satellite, which in-turn relays the information to Earth.</a:t>
            </a:r>
          </a:p>
        </p:txBody>
      </p:sp>
      <mc:AlternateContent xmlns:mc="http://schemas.openxmlformats.org/markup-compatibility/2006">
        <mc:Choice xmlns:am3d="http://schemas.microsoft.com/office/drawing/2017/model3d" Requires="am3d">
          <p:graphicFrame>
            <p:nvGraphicFramePr>
              <p:cNvPr id="13" name="3D Model 12" descr="Hubble telescope with two identical S-band transmitters ">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148594169"/>
                  </p:ext>
                </p:extLst>
              </p:nvPr>
            </p:nvGraphicFramePr>
            <p:xfrm>
              <a:off x="1491915" y="-2550694"/>
              <a:ext cx="14001900" cy="13716000"/>
            </p:xfrm>
            <a:graphic>
              <a:graphicData uri="http://schemas.microsoft.com/office/drawing/2017/model3d">
                <am3d:model3d r:embed="rId2">
                  <am3d:spPr>
                    <a:xfrm>
                      <a:off x="0" y="0"/>
                      <a:ext cx="14001900" cy="13716000"/>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1870410" ay="-1759318" az="-990173"/>
                    <am3d:postTrans dx="0" dy="0" dz="0"/>
                  </am3d:trans>
                  <am3d:raster rName="Office3DRenderer" rVer="16.0.8326">
                    <am3d:blip r:embed="rId3"/>
                  </am3d:raster>
                  <am3d:objViewport viewportSz="13851107"/>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13" name="3D Model 12" descr="Hubble telescope with two identical S-band transmitters ">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3"/>
              <a:stretch>
                <a:fillRect/>
              </a:stretch>
            </p:blipFill>
            <p:spPr>
              <a:xfrm>
                <a:off x="1491915" y="-2550694"/>
                <a:ext cx="14001900" cy="137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838395" y="7372005"/>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9"/>
              <a:stretch>
                <a:fillRect/>
              </a:stretch>
            </p:blipFill>
            <p:spPr>
              <a:xfrm>
                <a:off x="3829395" y="7363005"/>
                <a:ext cx="18000" cy="27360"/>
              </a:xfrm>
              <a:prstGeom prst="rect">
                <a:avLst/>
              </a:prstGeom>
            </p:spPr>
          </p:pic>
        </mc:Fallback>
      </mc:AlternateContent>
      <p:grpSp>
        <p:nvGrpSpPr>
          <p:cNvPr id="4" name="Group 3">
            <a:extLst>
              <a:ext uri="{FF2B5EF4-FFF2-40B4-BE49-F238E27FC236}">
                <a16:creationId xmlns:a16="http://schemas.microsoft.com/office/drawing/2014/main" id="{D0B9750C-761C-4EEF-BCCB-9D64B77B41B6}"/>
              </a:ext>
              <a:ext uri="{C183D7F6-B498-43B3-948B-1728B52AA6E4}">
                <adec:decorative xmlns:adec="http://schemas.microsoft.com/office/drawing/2017/decorative" val="1"/>
              </a:ext>
            </a:extLst>
          </p:cNvPr>
          <p:cNvGrpSpPr/>
          <p:nvPr/>
        </p:nvGrpSpPr>
        <p:grpSpPr>
          <a:xfrm>
            <a:off x="1557338" y="1458610"/>
            <a:ext cx="5513866" cy="276225"/>
            <a:chOff x="1557338" y="1458610"/>
            <a:chExt cx="5513866" cy="276225"/>
          </a:xfrm>
        </p:grpSpPr>
        <p:cxnSp>
          <p:nvCxnSpPr>
            <p:cNvPr id="12" name="Straight Connector 11">
              <a:extLst>
                <a:ext uri="{FF2B5EF4-FFF2-40B4-BE49-F238E27FC236}">
                  <a16:creationId xmlns:a16="http://schemas.microsoft.com/office/drawing/2014/main" id="{54417E9A-885B-4AB5-82EC-43B6D9F71BAD}"/>
                </a:ext>
                <a:ext uri="{C183D7F6-B498-43B3-948B-1728B52AA6E4}">
                  <adec:decorative xmlns:adec="http://schemas.microsoft.com/office/drawing/2017/decorative" val="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0" name="Picture 9" descr="Encircled red dot">
              <a:extLst>
                <a:ext uri="{FF2B5EF4-FFF2-40B4-BE49-F238E27FC236}">
                  <a16:creationId xmlns:a16="http://schemas.microsoft.com/office/drawing/2014/main" id="{A6F0F6E8-910C-4141-A329-EB9A06232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186024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1524000" y="1122363"/>
            <a:ext cx="3324726" cy="466657"/>
          </a:xfrm>
        </p:spPr>
        <p:txBody>
          <a:bodyPr/>
          <a:lstStyle/>
          <a:p>
            <a:r>
              <a:rPr lang="en-US" dirty="0"/>
              <a:t>APERTURE DOOR</a:t>
            </a:r>
          </a:p>
        </p:txBody>
      </p:sp>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1520757" y="1673128"/>
            <a:ext cx="3460317" cy="2470060"/>
          </a:xfrm>
        </p:spPr>
        <p:txBody>
          <a:bodyPr/>
          <a:lstStyle/>
          <a:p>
            <a:pPr>
              <a:lnSpc>
                <a:spcPct val="110000"/>
              </a:lnSpc>
            </a:pPr>
            <a:r>
              <a:rPr lang="en-US" dirty="0"/>
              <a:t>The adaptive optics on the Hubble telescope allow it to conduct high-resolution optical visualization over a wide field of view. The aperture door itself can be closed if needed,   to prevent light from external sources from entering the telescope.</a:t>
            </a:r>
          </a:p>
        </p:txBody>
      </p:sp>
      <mc:AlternateContent xmlns:mc="http://schemas.openxmlformats.org/markup-compatibility/2006">
        <mc:Choice xmlns:am3d="http://schemas.microsoft.com/office/drawing/2017/model3d" Requires="am3d">
          <p:graphicFrame>
            <p:nvGraphicFramePr>
              <p:cNvPr id="20" name="3D Model 19" descr="Hubble telescope with adaptive optics that allow high-resolution optical visualization and an aperture door that can be closed to prevent entry of light">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2408950040"/>
                  </p:ext>
                </p:extLst>
              </p:nvPr>
            </p:nvGraphicFramePr>
            <p:xfrm>
              <a:off x="0" y="-1958868"/>
              <a:ext cx="14173200" cy="12580342"/>
            </p:xfrm>
            <a:graphic>
              <a:graphicData uri="http://schemas.microsoft.com/office/drawing/2017/model3d">
                <am3d:model3d r:embed="rId3">
                  <am3d:spPr>
                    <a:xfrm>
                      <a:off x="0" y="0"/>
                      <a:ext cx="14173200" cy="12580342"/>
                    </a:xfrm>
                    <a:prstGeom prst="rect">
                      <a:avLst/>
                    </a:prstGeom>
                  </am3d:spPr>
                  <am3d:camera>
                    <am3d:pos x="-20239730" y="2915928" z="67286916"/>
                    <am3d:up dx="0" dy="36000000" dz="0"/>
                    <am3d:lookAt x="-20239730" y="2915928" z="0"/>
                    <am3d:perspective fov="947982"/>
                  </am3d:camera>
                  <am3d:trans>
                    <am3d:meterPerModelUnit n="6129" d="1000000"/>
                    <am3d:preTrans dx="-25109497" dy="-14568153" dz="3677472"/>
                    <am3d:scale>
                      <am3d:sx n="1000000" d="1000000"/>
                      <am3d:sy n="1000000" d="1000000"/>
                      <am3d:sz n="1000000" d="1000000"/>
                    </am3d:scale>
                    <am3d:rot ax="-10654523" ay="1452058" az="-10740323"/>
                    <am3d:postTrans dx="-14374830" dy="2471604" dz="0"/>
                  </am3d:trans>
                  <am3d:raster rName="Office3DRenderer" rVer="16.0.8326">
                    <am3d:blip r:embed="rId4"/>
                  </am3d:raster>
                  <am3d:winViewport/>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20" name="3D Model 19" descr="Hubble telescope with adaptive optics that allow high-resolution optical visualization and an aperture door that can be closed to prevent entry of light">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4"/>
              <a:stretch>
                <a:fillRect/>
              </a:stretch>
            </p:blipFill>
            <p:spPr>
              <a:xfrm>
                <a:off x="0" y="-1958868"/>
                <a:ext cx="14173200" cy="1258034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7"/>
              <a:stretch>
                <a:fillRect/>
              </a:stretch>
            </p:blipFill>
            <p:spPr>
              <a:xfrm>
                <a:off x="-3437678" y="8630331"/>
                <a:ext cx="18000" cy="27360"/>
              </a:xfrm>
              <a:prstGeom prst="rect">
                <a:avLst/>
              </a:prstGeom>
            </p:spPr>
          </p:pic>
        </mc:Fallback>
      </mc:AlternateContent>
      <p:cxnSp>
        <p:nvCxnSpPr>
          <p:cNvPr id="15" name="Straight Connector 14">
            <a:extLst>
              <a:ext uri="{FF2B5EF4-FFF2-40B4-BE49-F238E27FC236}">
                <a16:creationId xmlns:a16="http://schemas.microsoft.com/office/drawing/2014/main" id="{8F2F4B2C-FE61-4FA3-8045-22A4CA454824}"/>
              </a:ext>
              <a:ext uri="{C183D7F6-B498-43B3-948B-1728B52AA6E4}">
                <adec:decorative xmlns:adec="http://schemas.microsoft.com/office/drawing/2017/decorative" val="1"/>
              </a:ext>
            </a:extLst>
          </p:cNvPr>
          <p:cNvCxnSpPr>
            <a:cxnSpLocks/>
          </p:cNvCxnSpPr>
          <p:nvPr/>
        </p:nvCxnSpPr>
        <p:spPr>
          <a:xfrm>
            <a:off x="1557338" y="1589020"/>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descr="Encircled red dot">
            <a:extLst>
              <a:ext uri="{FF2B5EF4-FFF2-40B4-BE49-F238E27FC236}">
                <a16:creationId xmlns:a16="http://schemas.microsoft.com/office/drawing/2014/main" id="{430157DC-AA3D-44C1-BC60-E2120D501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8998" y="1458610"/>
            <a:ext cx="276225" cy="276225"/>
          </a:xfrm>
          <a:prstGeom prst="rect">
            <a:avLst/>
          </a:prstGeom>
        </p:spPr>
      </p:pic>
    </p:spTree>
    <p:extLst>
      <p:ext uri="{BB962C8B-B14F-4D97-AF65-F5344CB8AC3E}">
        <p14:creationId xmlns:p14="http://schemas.microsoft.com/office/powerpoint/2010/main" val="408393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a:xfrm>
            <a:off x="1638802" y="1566878"/>
            <a:ext cx="1837823" cy="495232"/>
          </a:xfrm>
        </p:spPr>
        <p:txBody>
          <a:bodyPr>
            <a:normAutofit/>
          </a:bodyPr>
          <a:lstStyle/>
          <a:p>
            <a:r>
              <a:rPr lang="en-US" sz="2200" dirty="0"/>
              <a:t>LENGTH </a:t>
            </a:r>
            <a:r>
              <a:rPr lang="en-US" sz="2200" dirty="0">
                <a:solidFill>
                  <a:schemeClr val="bg1"/>
                </a:solidFill>
              </a:rPr>
              <a:t>13.2m</a:t>
            </a:r>
          </a:p>
        </p:txBody>
      </p:sp>
      <p:sp>
        <p:nvSpPr>
          <p:cNvPr id="39" name="Title 1">
            <a:extLst>
              <a:ext uri="{FF2B5EF4-FFF2-40B4-BE49-F238E27FC236}">
                <a16:creationId xmlns:a16="http://schemas.microsoft.com/office/drawing/2014/main" id="{B3E9DBEF-7ABA-4949-9C13-278359E4D5E9}"/>
              </a:ext>
            </a:extLst>
          </p:cNvPr>
          <p:cNvSpPr txBox="1">
            <a:spLocks/>
          </p:cNvSpPr>
          <p:nvPr/>
        </p:nvSpPr>
        <p:spPr>
          <a:xfrm>
            <a:off x="10039852" y="3642090"/>
            <a:ext cx="1837823" cy="4952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2200" dirty="0"/>
              <a:t>DIAMETER </a:t>
            </a:r>
            <a:r>
              <a:rPr lang="en-US" sz="2200" dirty="0">
                <a:solidFill>
                  <a:schemeClr val="bg1"/>
                </a:solidFill>
              </a:rPr>
              <a:t>2.4m</a:t>
            </a:r>
          </a:p>
        </p:txBody>
      </p:sp>
      <p:sp>
        <p:nvSpPr>
          <p:cNvPr id="13" name="Oval 12">
            <a:extLst>
              <a:ext uri="{FF2B5EF4-FFF2-40B4-BE49-F238E27FC236}">
                <a16:creationId xmlns:a16="http://schemas.microsoft.com/office/drawing/2014/main" id="{BD62FD01-9663-4934-A75A-ECC10193A3C0}"/>
              </a:ext>
              <a:ext uri="{C183D7F6-B498-43B3-948B-1728B52AA6E4}">
                <adec:decorative xmlns:adec="http://schemas.microsoft.com/office/drawing/2017/decorative" val="1"/>
              </a:ext>
            </a:extLst>
          </p:cNvPr>
          <p:cNvSpPr/>
          <p:nvPr/>
        </p:nvSpPr>
        <p:spPr>
          <a:xfrm>
            <a:off x="-2822364" y="4429125"/>
            <a:ext cx="17313442" cy="1056781"/>
          </a:xfrm>
          <a:prstGeom prst="ellipse">
            <a:avLst/>
          </a:prstGeom>
          <a:solidFill>
            <a:schemeClr val="bg1">
              <a:alpha val="15000"/>
            </a:schemeClr>
          </a:soli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54417E9A-885B-4AB5-82EC-43B6D9F71BAD}"/>
              </a:ext>
              <a:ext uri="{C183D7F6-B498-43B3-948B-1728B52AA6E4}">
                <adec:decorative xmlns:adec="http://schemas.microsoft.com/office/drawing/2017/decorative" val="1"/>
              </a:ext>
            </a:extLst>
          </p:cNvPr>
          <p:cNvCxnSpPr>
            <a:cxnSpLocks/>
          </p:cNvCxnSpPr>
          <p:nvPr/>
        </p:nvCxnSpPr>
        <p:spPr>
          <a:xfrm>
            <a:off x="1451923" y="1942293"/>
            <a:ext cx="8202304" cy="0"/>
          </a:xfrm>
          <a:prstGeom prst="line">
            <a:avLst/>
          </a:prstGeom>
          <a:ln>
            <a:solidFill>
              <a:schemeClr val="bg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B0772A-220D-4AAF-B32E-CAE3070F76C2}"/>
              </a:ext>
              <a:ext uri="{C183D7F6-B498-43B3-948B-1728B52AA6E4}">
                <adec:decorative xmlns:adec="http://schemas.microsoft.com/office/drawing/2017/decorative" val="1"/>
              </a:ext>
            </a:extLst>
          </p:cNvPr>
          <p:cNvCxnSpPr>
            <a:cxnSpLocks/>
          </p:cNvCxnSpPr>
          <p:nvPr/>
        </p:nvCxnSpPr>
        <p:spPr>
          <a:xfrm>
            <a:off x="9963652" y="2843908"/>
            <a:ext cx="0" cy="1939197"/>
          </a:xfrm>
          <a:prstGeom prst="line">
            <a:avLst/>
          </a:prstGeom>
          <a:ln>
            <a:solidFill>
              <a:schemeClr val="bg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0" name="3D Model 9" descr="Cylindrical shaped Hubble telescope that is 13.2-meter-long and has a 2.4-meter diameter">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3261903920"/>
                  </p:ext>
                </p:extLst>
              </p:nvPr>
            </p:nvGraphicFramePr>
            <p:xfrm>
              <a:off x="96433" y="-1105214"/>
              <a:ext cx="12437503" cy="9812764"/>
            </p:xfrm>
            <a:graphic>
              <a:graphicData uri="http://schemas.microsoft.com/office/drawing/2017/model3d">
                <am3d:model3d r:embed="rId3">
                  <am3d:spPr>
                    <a:xfrm>
                      <a:off x="0" y="0"/>
                      <a:ext cx="12437503" cy="9812764"/>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1" ay="-5400000"/>
                    <am3d:postTrans dx="0" dy="0" dz="0"/>
                  </am3d:trans>
                  <am3d:raster rName="Office3DRenderer" rVer="16.0.8326">
                    <am3d:blip r:embed="rId4"/>
                  </am3d:raster>
                  <am3d:objViewport viewportSz="15904025"/>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10" name="3D Model 9" descr="Cylindrical shaped Hubble telescope that is 13.2-meter-long and has a 2.4-meter diameter">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4"/>
              <a:stretch>
                <a:fillRect/>
              </a:stretch>
            </p:blipFill>
            <p:spPr>
              <a:xfrm>
                <a:off x="96433" y="-1105214"/>
                <a:ext cx="12437503" cy="9812764"/>
              </a:xfrm>
              <a:prstGeom prst="rect">
                <a:avLst/>
              </a:prstGeom>
            </p:spPr>
          </p:pic>
        </mc:Fallback>
      </mc:AlternateContent>
    </p:spTree>
    <p:extLst>
      <p:ext uri="{BB962C8B-B14F-4D97-AF65-F5344CB8AC3E}">
        <p14:creationId xmlns:p14="http://schemas.microsoft.com/office/powerpoint/2010/main" val="1765363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558.potx" id="{C8946C18-960B-4589-BDEC-2EB7E33A3A24}" vid="{ECD54AFD-11BD-4D9A-8596-96D3802837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94C7F2-17AF-4E35-855F-7E1BB343987F}">
  <ds:schemaRefs>
    <ds:schemaRef ds:uri="http://schemas.microsoft.com/sharepoint/v3/contenttype/forms"/>
  </ds:schemaRefs>
</ds:datastoreItem>
</file>

<file path=customXml/itemProps2.xml><?xml version="1.0" encoding="utf-8"?>
<ds:datastoreItem xmlns:ds="http://schemas.openxmlformats.org/officeDocument/2006/customXml" ds:itemID="{EAEBF661-15AD-4E9C-97C8-820AEEE0351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DA318FC-BA18-44F2-AB91-806F0173A6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 PowerPoint (Hubble Telescope model)</Template>
  <TotalTime>0</TotalTime>
  <Words>236</Words>
  <Application>Microsoft Office PowerPoint</Application>
  <PresentationFormat>Widescreen</PresentationFormat>
  <Paragraphs>14</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Agency FB</vt:lpstr>
      <vt:lpstr>Arial</vt:lpstr>
      <vt:lpstr>Calibri</vt:lpstr>
      <vt:lpstr>Calibri Light</vt:lpstr>
      <vt:lpstr>Segoe UI Light</vt:lpstr>
      <vt:lpstr>Office Theme</vt:lpstr>
      <vt:lpstr>Slide 1</vt:lpstr>
      <vt:lpstr>SOLAR PANELS</vt:lpstr>
      <vt:lpstr>COMMUNICATIONS ANTENNAS</vt:lpstr>
      <vt:lpstr>APERTURE DOOR</vt:lpstr>
      <vt:lpstr>LENGTH 13.2m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Mohamed</dc:creator>
  <cp:lastModifiedBy>Mohamed</cp:lastModifiedBy>
  <cp:revision>1</cp:revision>
  <dcterms:created xsi:type="dcterms:W3CDTF">2021-03-05T18:21:16Z</dcterms:created>
  <dcterms:modified xsi:type="dcterms:W3CDTF">2021-03-05T18:21:50Z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